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27"/>
    <p:restoredTop sz="94694"/>
  </p:normalViewPr>
  <p:slideViewPr>
    <p:cSldViewPr snapToGrid="0" snapToObjects="1">
      <p:cViewPr>
        <p:scale>
          <a:sx n="81" d="100"/>
          <a:sy n="81" d="100"/>
        </p:scale>
        <p:origin x="792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C54C9-DC38-E44A-A7EA-26220F052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E68378-0515-8843-8E32-9F5B46425F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585EA4-9C8C-0B46-9988-F7E37BFBB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5E356-48AD-FA41-986E-709FF4FF4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06BE4-7882-E741-A96E-C3B694E02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9765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58D3B-E96C-BC47-90A0-A04ACFA44F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F6D70-AEBF-3946-A642-57F007D17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7CAE82-87B4-EF4A-9971-01D1FDDA3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193DB-8FBA-AE43-8601-4001C0EF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C6766-E49B-944D-B133-40C5DEE94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424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E4AF74-B031-B949-BD06-696F26711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FC74FC-4DC3-F64D-B3C2-6935B1F41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89AC67-58E4-854A-BA30-1954FE0B8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7C174-0922-ED47-B4D9-B506D8B5F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4E2A8-EC66-8548-BD14-7DE3D5469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375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490BD-87E2-A444-A04D-69DA3EAE6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FB696-4596-6A47-AE7E-D48E2193D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38631-E2C3-3C48-9D03-550F3737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DF810-9444-E546-A80F-B77528B77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0E8681-2793-234A-A476-126B8E473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782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58117-94B0-164B-A268-4EFAB557F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7A07C0-1554-F54D-A5CA-FF0E2D8A7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E6869-5823-ED40-B050-E2EA21F82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0E0FE2-416E-D343-9177-8114EBAB9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70C06-F8FC-8243-AB83-691C1EC2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259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2B98C-5FBF-B14C-A67C-F7023043E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8D5BD-2DAC-B64A-B379-495CBA60FE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4507DB-D297-5042-963D-6864C0BA0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378CB-1BBF-BE49-BE34-A82E7E3C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FA27D-F0FD-0041-AFD4-C6CE5F68A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F53553-0796-3742-A135-59855672E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262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3FAF7-CB1E-794B-834F-631432119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70066-D334-FF4E-A959-C4A6DACDD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BC75E4-EB2C-B344-8605-827053DEE6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45CDE-FA85-D445-8F14-F98B6CAAA8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EA3FDA-52E9-1B4D-9270-BC97E6601D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85EF26-B582-BE4A-9F97-F02B24733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BBA35F-C5B3-B641-B8E5-92130D7CE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385EFA-D9BB-CD4B-85F4-740A3ED11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80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03008-F4A0-B040-A5D7-0B196529A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82C734-E0B7-014D-92D7-28703F906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975153-8FEF-8543-BC46-7223C9BC7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73C64-D8F1-5249-8A9B-8E2C12696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58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18A6B9-FAED-EE4A-97EE-A0C3A6C24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6B226F-23DD-E44E-8AFF-BCAF5CDFB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D94B38-E386-AB4A-9F6E-A03699F36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5319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ABF11-7786-414E-AD2F-603FE81FB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868D0-444A-894E-8335-8C6230A7B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24D2AA-6782-914D-A407-497C06EC1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2C43B-523B-A348-A320-7E7BF545E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47B9EF-7DC3-0D46-9897-8AFA71EFF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F3A2EF-AEAB-D245-859B-C3CFF3463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946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36039-12CB-9D44-97E0-C6BAA328E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33FDA2-34FE-164A-A12A-C1B161CE53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9887BA-9AC4-F243-80A3-E257DC45F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DECF56-3F84-C846-8213-2282A96EA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3B70A6-9EA1-2D48-B327-D9C1FCD97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26C22-3A1C-3346-93FB-DE8E646E3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732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E0BAE-E271-0C48-8721-0EE49B0BC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DBD4EC-EE50-464F-8668-9D4A4DC999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25D0C-762A-7F40-BCCF-EC14332F0A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CCAC2-72BB-0341-9A7A-C0FA9878C958}" type="datetimeFigureOut">
              <a:rPr lang="en-US" smtClean="0"/>
              <a:t>3/13/22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9FF8A-4A25-454C-8B1E-25210FC8C7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3ABB1-9242-8D45-BC88-92DC45F62E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EA3C83-18DD-224A-95D5-9B52CFD291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69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.png"/><Relationship Id="rId4" Type="http://schemas.microsoft.com/office/2007/relationships/hdphoto" Target="../media/hdphoto9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microsoft.com/office/2007/relationships/hdphoto" Target="../media/hdphoto10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microsoft.com/office/2007/relationships/hdphoto" Target="../media/hdphoto3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9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4" Type="http://schemas.microsoft.com/office/2007/relationships/hdphoto" Target="../media/hdphoto4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1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.png"/><Relationship Id="rId4" Type="http://schemas.microsoft.com/office/2007/relationships/hdphoto" Target="../media/hdphoto5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.png"/><Relationship Id="rId4" Type="http://schemas.microsoft.com/office/2007/relationships/hdphoto" Target="../media/hdphoto6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microsoft.com/office/2007/relationships/hdphoto" Target="../media/hdphoto7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.png"/><Relationship Id="rId4" Type="http://schemas.microsoft.com/office/2007/relationships/hdphoto" Target="../media/hdphoto8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11B62C2F-AD8D-B340-ACC5-444F3613F9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6339" y="998876"/>
            <a:ext cx="3647090" cy="2151783"/>
          </a:xfrm>
          <a:prstGeom prst="rect">
            <a:avLst/>
          </a:prstGeom>
          <a:ln>
            <a:noFill/>
          </a:ln>
        </p:spPr>
      </p:pic>
      <p:sp>
        <p:nvSpPr>
          <p:cNvPr id="26" name="Isosceles Triangle 25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11" name="Picture 10" descr="Shape&#10;&#10;Description automatically generated with medium confidence">
            <a:extLst>
              <a:ext uri="{FF2B5EF4-FFF2-40B4-BE49-F238E27FC236}">
                <a16:creationId xmlns:a16="http://schemas.microsoft.com/office/drawing/2014/main" id="{CFF0C260-E3B8-2746-AAE5-AE2896C022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9144" y="922270"/>
            <a:ext cx="4288359" cy="23049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7B194F-6388-AF43-A4BB-E990D39A9551}"/>
              </a:ext>
            </a:extLst>
          </p:cNvPr>
          <p:cNvSpPr txBox="1"/>
          <p:nvPr/>
        </p:nvSpPr>
        <p:spPr>
          <a:xfrm>
            <a:off x="1148793" y="3900392"/>
            <a:ext cx="9317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Strategizing brand deals with </a:t>
            </a:r>
          </a:p>
          <a:p>
            <a:pPr algn="ctr"/>
            <a:r>
              <a:rPr lang="en-US" sz="2000" b="1" dirty="0"/>
              <a:t>top 3 athletes based on twitter fan engagement.</a:t>
            </a:r>
          </a:p>
        </p:txBody>
      </p:sp>
    </p:spTree>
    <p:extLst>
      <p:ext uri="{BB962C8B-B14F-4D97-AF65-F5344CB8AC3E}">
        <p14:creationId xmlns:p14="http://schemas.microsoft.com/office/powerpoint/2010/main" val="1334320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4" name="Picture 3" descr="A close-up of a paper&#10;&#10;Description automatically generated with low confidence">
            <a:extLst>
              <a:ext uri="{FF2B5EF4-FFF2-40B4-BE49-F238E27FC236}">
                <a16:creationId xmlns:a16="http://schemas.microsoft.com/office/drawing/2014/main" id="{C3740C2D-846A-A94C-865C-0CD7FBE663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76321" y="1503364"/>
            <a:ext cx="7059076" cy="466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294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2CB399-0CBB-674B-B354-19D02EFA4973}"/>
              </a:ext>
            </a:extLst>
          </p:cNvPr>
          <p:cNvSpPr/>
          <p:nvPr/>
        </p:nvSpPr>
        <p:spPr>
          <a:xfrm>
            <a:off x="999794" y="623460"/>
            <a:ext cx="359187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CA71ED5-3C29-A14C-80D1-A4ED998AFA27}"/>
              </a:ext>
            </a:extLst>
          </p:cNvPr>
          <p:cNvSpPr txBox="1"/>
          <p:nvPr/>
        </p:nvSpPr>
        <p:spPr>
          <a:xfrm>
            <a:off x="258599" y="1479697"/>
            <a:ext cx="1167480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RECOMMENDATIONS – </a:t>
            </a:r>
          </a:p>
          <a:p>
            <a:endParaRPr lang="en-US" b="1" dirty="0"/>
          </a:p>
          <a:p>
            <a:r>
              <a:rPr lang="en-US" b="1" dirty="0"/>
              <a:t>Increase the branding capacity with </a:t>
            </a:r>
            <a:r>
              <a:rPr lang="en-US" b="1" dirty="0">
                <a:solidFill>
                  <a:srgbClr val="00B050"/>
                </a:solidFill>
              </a:rPr>
              <a:t>Giannis Antetokounmpo.</a:t>
            </a:r>
          </a:p>
          <a:p>
            <a:endParaRPr lang="en-US" b="1" dirty="0">
              <a:ln/>
              <a:solidFill>
                <a:srgbClr val="00B050"/>
              </a:solidFill>
            </a:endParaRPr>
          </a:p>
          <a:p>
            <a:r>
              <a:rPr lang="en-US" b="1" dirty="0">
                <a:ln/>
              </a:rPr>
              <a:t>Create more digital presence with </a:t>
            </a:r>
            <a:r>
              <a:rPr lang="en-US" b="1" dirty="0">
                <a:ln/>
                <a:solidFill>
                  <a:srgbClr val="7030A0"/>
                </a:solidFill>
              </a:rPr>
              <a:t>Lebron James </a:t>
            </a:r>
            <a:r>
              <a:rPr lang="en-US" b="1" dirty="0">
                <a:ln/>
              </a:rPr>
              <a:t>on social media in order to drive more traffic.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Create more digital real estate for NBA based events and promotions.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Expand the merchandise line for </a:t>
            </a:r>
            <a:r>
              <a:rPr lang="en-US" b="1" dirty="0">
                <a:solidFill>
                  <a:srgbClr val="00B050"/>
                </a:solidFill>
              </a:rPr>
              <a:t>Giannis Antetokounmpo </a:t>
            </a:r>
            <a:r>
              <a:rPr lang="en-US" b="1" dirty="0"/>
              <a:t>as he is the most popular player of the season and has the highest variety of tweets to his name. 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Diversifying the promotions of NIKE targeted towards Lebron James by increasing the promotions for   Kevin Durant.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Use post covid digitization to increase online presence with potential gains via NFTs, exclusive events and gaming. 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Star </a:t>
            </a:r>
            <a:r>
              <a:rPr lang="en-US" b="1" dirty="0">
                <a:solidFill>
                  <a:srgbClr val="00B050"/>
                </a:solidFill>
              </a:rPr>
              <a:t>Giannis Antetokounmpo </a:t>
            </a:r>
            <a:r>
              <a:rPr lang="en-US" b="1" dirty="0"/>
              <a:t>as the annual ambassador for the upcoming year.</a:t>
            </a: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Target  a younger audience to improve engagement and online sales</a:t>
            </a:r>
          </a:p>
          <a:p>
            <a:endParaRPr lang="en-US" b="1" dirty="0">
              <a:ln/>
            </a:endParaRPr>
          </a:p>
          <a:p>
            <a:endParaRPr lang="en-US" b="1" dirty="0">
              <a:ln/>
            </a:endParaRPr>
          </a:p>
          <a:p>
            <a:endParaRPr lang="en-US" b="1" dirty="0">
              <a:ln/>
            </a:endParaRPr>
          </a:p>
          <a:p>
            <a:endParaRPr lang="en-US" b="1" dirty="0">
              <a:ln/>
            </a:endParaRPr>
          </a:p>
          <a:p>
            <a:r>
              <a:rPr lang="en-US" b="1" dirty="0">
                <a:ln/>
              </a:rPr>
              <a:t> </a:t>
            </a:r>
          </a:p>
          <a:p>
            <a:endParaRPr lang="en-US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F3DF7C-D804-6A48-B9D6-0576787E046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854" r="17440"/>
          <a:stretch/>
        </p:blipFill>
        <p:spPr>
          <a:xfrm>
            <a:off x="9251442" y="0"/>
            <a:ext cx="2940558" cy="335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863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2BF9AA-D1DF-594A-BE1F-C660949526DB}"/>
              </a:ext>
            </a:extLst>
          </p:cNvPr>
          <p:cNvSpPr/>
          <p:nvPr/>
        </p:nvSpPr>
        <p:spPr>
          <a:xfrm>
            <a:off x="999794" y="623460"/>
            <a:ext cx="359187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BUSINESS OVERVIEW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6DC630-F34B-0F4A-94B2-3028036290A7}"/>
              </a:ext>
            </a:extLst>
          </p:cNvPr>
          <p:cNvSpPr txBox="1"/>
          <p:nvPr/>
        </p:nvSpPr>
        <p:spPr>
          <a:xfrm>
            <a:off x="623154" y="1802862"/>
            <a:ext cx="75806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Nike and its affiliated brands control more than 90 percent of the U.S. basketball shoe market at retail.</a:t>
            </a:r>
          </a:p>
          <a:p>
            <a:endParaRPr lang="en-US" b="1" dirty="0"/>
          </a:p>
          <a:p>
            <a:r>
              <a:rPr lang="en-US" b="1" i="0" u="none" strike="noStrike" dirty="0">
                <a:effectLst/>
              </a:rPr>
              <a:t>Nike has a 41.14% total market share in the athletic brands segment.</a:t>
            </a:r>
          </a:p>
          <a:p>
            <a:endParaRPr lang="en-US" b="1" dirty="0"/>
          </a:p>
          <a:p>
            <a:r>
              <a:rPr lang="en-US" b="1" dirty="0"/>
              <a:t>In North America, EMEA and APLA, approximately 90 percent of </a:t>
            </a:r>
          </a:p>
          <a:p>
            <a:r>
              <a:rPr lang="en-US" b="1" dirty="0"/>
              <a:t>physical owned stores were closed during the fourth quarter with</a:t>
            </a:r>
          </a:p>
          <a:p>
            <a:r>
              <a:rPr lang="en-US" b="1" dirty="0"/>
              <a:t>stores gradually reopening at different paces in each country</a:t>
            </a:r>
          </a:p>
          <a:p>
            <a:r>
              <a:rPr lang="en-US" b="1" dirty="0"/>
              <a:t>beginning in mid-May. 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</p:txBody>
      </p:sp>
      <p:pic>
        <p:nvPicPr>
          <p:cNvPr id="23" name="Picture 22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688A7EB-3F2A-1E4C-B752-4802BF45F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6936" y="3511022"/>
            <a:ext cx="4014079" cy="144243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2925DB36-8057-9240-A334-F2A8906CA3AD}"/>
              </a:ext>
            </a:extLst>
          </p:cNvPr>
          <p:cNvSpPr txBox="1"/>
          <p:nvPr/>
        </p:nvSpPr>
        <p:spPr>
          <a:xfrm>
            <a:off x="7396935" y="3172468"/>
            <a:ext cx="401407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i="0" u="none" strike="noStrike" dirty="0">
                <a:solidFill>
                  <a:srgbClr val="181B31"/>
                </a:solidFill>
                <a:effectLst/>
              </a:rPr>
              <a:t>NIKE Market Share VS Athletic Brands</a:t>
            </a:r>
          </a:p>
        </p:txBody>
      </p:sp>
    </p:spTree>
    <p:extLst>
      <p:ext uri="{BB962C8B-B14F-4D97-AF65-F5344CB8AC3E}">
        <p14:creationId xmlns:p14="http://schemas.microsoft.com/office/powerpoint/2010/main" val="486101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42BF9AA-D1DF-594A-BE1F-C660949526DB}"/>
              </a:ext>
            </a:extLst>
          </p:cNvPr>
          <p:cNvSpPr/>
          <p:nvPr/>
        </p:nvSpPr>
        <p:spPr>
          <a:xfrm>
            <a:off x="999794" y="623460"/>
            <a:ext cx="359187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FINANCES 2020</a:t>
            </a:r>
            <a:endParaRPr lang="en-US" sz="2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6980D6-4ABA-6A43-B1A2-6EF0FE430F48}"/>
              </a:ext>
            </a:extLst>
          </p:cNvPr>
          <p:cNvSpPr txBox="1"/>
          <p:nvPr/>
        </p:nvSpPr>
        <p:spPr>
          <a:xfrm>
            <a:off x="886682" y="1711596"/>
            <a:ext cx="969198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u="none" strike="noStrike" dirty="0">
                <a:solidFill>
                  <a:srgbClr val="181B31"/>
                </a:solidFill>
                <a:effectLst/>
              </a:rPr>
              <a:t>$14.484 billion of Nike's revenue in 2020 was from North America.</a:t>
            </a:r>
          </a:p>
          <a:p>
            <a:endParaRPr lang="en-US" b="1" dirty="0">
              <a:solidFill>
                <a:srgbClr val="181B31"/>
              </a:solidFill>
            </a:endParaRPr>
          </a:p>
          <a:p>
            <a:r>
              <a:rPr lang="en-US" b="1" i="0" u="none" strike="noStrike" dirty="0">
                <a:solidFill>
                  <a:srgbClr val="0A0A0A"/>
                </a:solidFill>
                <a:effectLst/>
              </a:rPr>
              <a:t>Nike's digital sales reached $5.5 billion, up from $3.8 billion in f2019.</a:t>
            </a:r>
          </a:p>
          <a:p>
            <a:endParaRPr lang="en-US" dirty="0"/>
          </a:p>
          <a:p>
            <a:r>
              <a:rPr lang="en-US" b="1" dirty="0"/>
              <a:t>Revenues for Converse were $563 million, up 2 percent on a currency-neutral basis, mainly driven by strong demand in Europe and in digital, globally. </a:t>
            </a:r>
          </a:p>
          <a:p>
            <a:r>
              <a:rPr lang="en-US" b="1" i="0" u="none" strike="noStrike" dirty="0">
                <a:effectLst/>
              </a:rPr>
              <a:t> </a:t>
            </a:r>
            <a:endParaRPr lang="en-US" b="1" dirty="0"/>
          </a:p>
          <a:p>
            <a:endParaRPr lang="en-US" b="1" i="0" u="none" strike="noStrike" dirty="0">
              <a:solidFill>
                <a:srgbClr val="181B31"/>
              </a:solidFill>
              <a:effectLst/>
            </a:endParaRPr>
          </a:p>
          <a:p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71396F-C76F-5845-BAF5-CD6DB53338C4}"/>
              </a:ext>
            </a:extLst>
          </p:cNvPr>
          <p:cNvSpPr txBox="1"/>
          <p:nvPr/>
        </p:nvSpPr>
        <p:spPr>
          <a:xfrm>
            <a:off x="1613338" y="4096160"/>
            <a:ext cx="1623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00B050"/>
                </a:solidFill>
              </a:rPr>
              <a:t>39Bn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CC007B-E173-C64F-AC76-1D6377A264FC}"/>
              </a:ext>
            </a:extLst>
          </p:cNvPr>
          <p:cNvSpPr txBox="1"/>
          <p:nvPr/>
        </p:nvSpPr>
        <p:spPr>
          <a:xfrm>
            <a:off x="3201672" y="4276168"/>
            <a:ext cx="1623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C00000"/>
                </a:solidFill>
              </a:rPr>
              <a:t>37Bn</a:t>
            </a:r>
          </a:p>
        </p:txBody>
      </p:sp>
      <p:pic>
        <p:nvPicPr>
          <p:cNvPr id="15" name="Graphic 14" descr="Arrow Down with solid fill">
            <a:extLst>
              <a:ext uri="{FF2B5EF4-FFF2-40B4-BE49-F238E27FC236}">
                <a16:creationId xmlns:a16="http://schemas.microsoft.com/office/drawing/2014/main" id="{C91AFB3B-D81C-E143-B5FA-0DA96D3462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744472" y="3974459"/>
            <a:ext cx="914400" cy="15251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45DE948-0025-4840-BB5F-2181986AC989}"/>
              </a:ext>
            </a:extLst>
          </p:cNvPr>
          <p:cNvSpPr txBox="1"/>
          <p:nvPr/>
        </p:nvSpPr>
        <p:spPr>
          <a:xfrm>
            <a:off x="1613338" y="5583324"/>
            <a:ext cx="31215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Revenue delta due to Covid 19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D41FF1-44FC-254C-A22C-B746947FAE0A}"/>
              </a:ext>
            </a:extLst>
          </p:cNvPr>
          <p:cNvSpPr txBox="1"/>
          <p:nvPr/>
        </p:nvSpPr>
        <p:spPr>
          <a:xfrm>
            <a:off x="1648955" y="3974459"/>
            <a:ext cx="673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2019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1775ED-5A51-8B40-830F-FF5F91451C3B}"/>
              </a:ext>
            </a:extLst>
          </p:cNvPr>
          <p:cNvSpPr txBox="1"/>
          <p:nvPr/>
        </p:nvSpPr>
        <p:spPr>
          <a:xfrm>
            <a:off x="4133109" y="4932075"/>
            <a:ext cx="6738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5367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928E8B-4289-1D41-A54E-96DCA235AA41}"/>
              </a:ext>
            </a:extLst>
          </p:cNvPr>
          <p:cNvSpPr txBox="1"/>
          <p:nvPr/>
        </p:nvSpPr>
        <p:spPr>
          <a:xfrm>
            <a:off x="1693672" y="2105415"/>
            <a:ext cx="898329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u="none" strike="noStrike" dirty="0">
                <a:effectLst/>
              </a:rPr>
              <a:t>Nike has been a marketing partner of the NBA since 1992!</a:t>
            </a:r>
          </a:p>
          <a:p>
            <a:endParaRPr lang="en-US" b="1" dirty="0">
              <a:solidFill>
                <a:srgbClr val="48494A"/>
              </a:solidFill>
            </a:endParaRPr>
          </a:p>
          <a:p>
            <a:r>
              <a:rPr lang="en-US" b="1" dirty="0"/>
              <a:t>Giannis Antetokounmpo earns an estimated $10 million a year from his Nike sneaker deal.</a:t>
            </a:r>
          </a:p>
          <a:p>
            <a:endParaRPr lang="en-US" b="1" dirty="0"/>
          </a:p>
          <a:p>
            <a:r>
              <a:rPr lang="en-US" b="1" dirty="0"/>
              <a:t>Kevin Durant earns an estimated $26 million a year from his sneaker deal with Nike.</a:t>
            </a:r>
          </a:p>
          <a:p>
            <a:endParaRPr lang="en-US" b="1" dirty="0"/>
          </a:p>
          <a:p>
            <a:r>
              <a:rPr lang="en-US" b="1" dirty="0"/>
              <a:t>Lebron James earns an estimated $32 million a year from his sneaker deal with Nike.</a:t>
            </a:r>
          </a:p>
        </p:txBody>
      </p:sp>
    </p:spTree>
    <p:extLst>
      <p:ext uri="{BB962C8B-B14F-4D97-AF65-F5344CB8AC3E}">
        <p14:creationId xmlns:p14="http://schemas.microsoft.com/office/powerpoint/2010/main" val="827169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08D5FB7-8759-E343-B7A8-5E1AD63EE6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22485" y="2476497"/>
            <a:ext cx="1971984" cy="13691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0E60EE-347D-AF43-A234-1E50BEF7C1AE}"/>
              </a:ext>
            </a:extLst>
          </p:cNvPr>
          <p:cNvSpPr txBox="1"/>
          <p:nvPr/>
        </p:nvSpPr>
        <p:spPr>
          <a:xfrm>
            <a:off x="7552510" y="3958287"/>
            <a:ext cx="450811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August 15, 2020</a:t>
            </a:r>
            <a:br>
              <a:rPr lang="en-US" sz="1400" b="1" dirty="0"/>
            </a:br>
            <a:r>
              <a:rPr lang="en-US" sz="1400" b="1" dirty="0"/>
              <a:t>(Play-in game)</a:t>
            </a:r>
          </a:p>
          <a:p>
            <a:endParaRPr lang="en-US" sz="1400" b="1" dirty="0"/>
          </a:p>
          <a:p>
            <a:r>
              <a:rPr lang="en-US" sz="1400" b="1" dirty="0"/>
              <a:t>August 17 – September 27, 2020</a:t>
            </a:r>
            <a:br>
              <a:rPr lang="en-US" sz="1400" b="1" dirty="0"/>
            </a:br>
            <a:r>
              <a:rPr lang="en-US" sz="1400" b="1" dirty="0"/>
              <a:t>(Playoffs)</a:t>
            </a:r>
          </a:p>
          <a:p>
            <a:endParaRPr lang="en-US" sz="1400" b="1" dirty="0"/>
          </a:p>
          <a:p>
            <a:r>
              <a:rPr lang="en-US" sz="1400" b="1" dirty="0"/>
              <a:t>September 30 – October 11, 2020</a:t>
            </a:r>
            <a:br>
              <a:rPr lang="en-US" sz="1400" b="1" dirty="0"/>
            </a:br>
            <a:r>
              <a:rPr lang="en-US" sz="1400" b="1" dirty="0"/>
              <a:t>(Finals)</a:t>
            </a:r>
          </a:p>
          <a:p>
            <a:endParaRPr lang="en-US" sz="1400" b="1" dirty="0"/>
          </a:p>
        </p:txBody>
      </p:sp>
      <p:pic>
        <p:nvPicPr>
          <p:cNvPr id="10" name="Picture 9" descr="Chart, funnel chart&#10;&#10;Description automatically generated">
            <a:extLst>
              <a:ext uri="{FF2B5EF4-FFF2-40B4-BE49-F238E27FC236}">
                <a16:creationId xmlns:a16="http://schemas.microsoft.com/office/drawing/2014/main" id="{91EBF40E-682E-BC48-931D-3D38A6344AB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595" y="2003531"/>
            <a:ext cx="6836726" cy="422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287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18" name="Picture 17" descr="Chart, diagram, background pattern&#10;&#10;Description automatically generated">
            <a:extLst>
              <a:ext uri="{FF2B5EF4-FFF2-40B4-BE49-F238E27FC236}">
                <a16:creationId xmlns:a16="http://schemas.microsoft.com/office/drawing/2014/main" id="{B1AFFB2C-A16B-6C43-B949-BA99882303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599" y="1514922"/>
            <a:ext cx="5455713" cy="5065504"/>
          </a:xfrm>
          <a:prstGeom prst="rect">
            <a:avLst/>
          </a:prstGeom>
        </p:spPr>
      </p:pic>
      <p:pic>
        <p:nvPicPr>
          <p:cNvPr id="20" name="Picture 19" descr="Chart, scatter chart&#10;&#10;Description automatically generated">
            <a:extLst>
              <a:ext uri="{FF2B5EF4-FFF2-40B4-BE49-F238E27FC236}">
                <a16:creationId xmlns:a16="http://schemas.microsoft.com/office/drawing/2014/main" id="{76D5CA7C-E852-FA41-A974-2274C8B6EA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1714500"/>
            <a:ext cx="5581566" cy="3429000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2E5BFF1E-DF91-714F-985B-9DC75757EDB4}"/>
              </a:ext>
            </a:extLst>
          </p:cNvPr>
          <p:cNvSpPr/>
          <p:nvPr/>
        </p:nvSpPr>
        <p:spPr>
          <a:xfrm>
            <a:off x="5956300" y="1270000"/>
            <a:ext cx="787400" cy="4318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599B538-8EC8-9D4D-9DB3-30E2F1B64204}"/>
              </a:ext>
            </a:extLst>
          </p:cNvPr>
          <p:cNvSpPr txBox="1"/>
          <p:nvPr/>
        </p:nvSpPr>
        <p:spPr>
          <a:xfrm>
            <a:off x="6096000" y="6186058"/>
            <a:ext cx="2930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ASSOCIATIONS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C9A6269-5BE6-2C47-B1C0-9E1992DF5158}"/>
              </a:ext>
            </a:extLst>
          </p:cNvPr>
          <p:cNvCxnSpPr/>
          <p:nvPr/>
        </p:nvCxnSpPr>
        <p:spPr>
          <a:xfrm flipH="1" flipV="1">
            <a:off x="6616700" y="5410200"/>
            <a:ext cx="533400" cy="751490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9065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718DEEA3-FF4E-4342-8924-2DD8EABE27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298" y="1836380"/>
            <a:ext cx="4402728" cy="4296406"/>
          </a:xfrm>
          <a:prstGeom prst="rect">
            <a:avLst/>
          </a:prstGeom>
        </p:spPr>
      </p:pic>
      <p:pic>
        <p:nvPicPr>
          <p:cNvPr id="15" name="Picture 1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1231561-251D-A842-8176-E1268F9320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00522" y="1836380"/>
            <a:ext cx="5977229" cy="3745353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993DB048-A798-5048-95F6-6ECC9B07E5A9}"/>
              </a:ext>
            </a:extLst>
          </p:cNvPr>
          <p:cNvSpPr/>
          <p:nvPr/>
        </p:nvSpPr>
        <p:spPr>
          <a:xfrm>
            <a:off x="5097840" y="1303995"/>
            <a:ext cx="980655" cy="482805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65A48B-4E26-004B-B211-60851084AD29}"/>
              </a:ext>
            </a:extLst>
          </p:cNvPr>
          <p:cNvSpPr txBox="1"/>
          <p:nvPr/>
        </p:nvSpPr>
        <p:spPr>
          <a:xfrm>
            <a:off x="8247268" y="1187094"/>
            <a:ext cx="2930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ASSOCIATIONS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0D232A21-21D2-C541-861F-2AFDE8640185}"/>
              </a:ext>
            </a:extLst>
          </p:cNvPr>
          <p:cNvCxnSpPr>
            <a:cxnSpLocks/>
          </p:cNvCxnSpPr>
          <p:nvPr/>
        </p:nvCxnSpPr>
        <p:spPr>
          <a:xfrm flipH="1">
            <a:off x="6006421" y="1194812"/>
            <a:ext cx="1907869" cy="455311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8C183854-43F4-5843-B75C-46C3AEA1E52C}"/>
              </a:ext>
            </a:extLst>
          </p:cNvPr>
          <p:cNvSpPr/>
          <p:nvPr/>
        </p:nvSpPr>
        <p:spPr>
          <a:xfrm>
            <a:off x="0" y="6022485"/>
            <a:ext cx="5885971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4400" b="1" dirty="0">
                <a:solidFill>
                  <a:srgbClr val="00B050"/>
                </a:solidFill>
              </a:rPr>
              <a:t>Giannis Antetokounmpo</a:t>
            </a:r>
            <a:endParaRPr lang="en-US" sz="4400" b="1" cap="none" spc="0" dirty="0">
              <a:ln/>
              <a:solidFill>
                <a:srgbClr val="00B05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94217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5FC34051-4891-ED40-8714-C9C96D789A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792" y="1836380"/>
            <a:ext cx="4313346" cy="4327511"/>
          </a:xfrm>
          <a:prstGeom prst="rect">
            <a:avLst/>
          </a:prstGeom>
        </p:spPr>
      </p:pic>
      <p:pic>
        <p:nvPicPr>
          <p:cNvPr id="13" name="Picture 12" descr="Chart, scatter chart&#10;&#10;Description automatically generated">
            <a:extLst>
              <a:ext uri="{FF2B5EF4-FFF2-40B4-BE49-F238E27FC236}">
                <a16:creationId xmlns:a16="http://schemas.microsoft.com/office/drawing/2014/main" id="{B3E0D01D-8C4C-C54A-9396-E45728F56F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34682" y="1836379"/>
            <a:ext cx="6106132" cy="3743665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756EE401-8B7E-044D-B3DF-82B285BE97FD}"/>
              </a:ext>
            </a:extLst>
          </p:cNvPr>
          <p:cNvSpPr/>
          <p:nvPr/>
        </p:nvSpPr>
        <p:spPr>
          <a:xfrm>
            <a:off x="4852713" y="1587426"/>
            <a:ext cx="787400" cy="43180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EF99D69-307B-F943-8E29-69A9B6FE7A9E}"/>
              </a:ext>
            </a:extLst>
          </p:cNvPr>
          <p:cNvSpPr txBox="1"/>
          <p:nvPr/>
        </p:nvSpPr>
        <p:spPr>
          <a:xfrm>
            <a:off x="5640113" y="6230289"/>
            <a:ext cx="29304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ASSOCIATIONS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3CBF6C71-D374-3C4C-9DE1-08DF88DAFF2E}"/>
              </a:ext>
            </a:extLst>
          </p:cNvPr>
          <p:cNvCxnSpPr>
            <a:cxnSpLocks/>
          </p:cNvCxnSpPr>
          <p:nvPr/>
        </p:nvCxnSpPr>
        <p:spPr>
          <a:xfrm flipH="1" flipV="1">
            <a:off x="5513113" y="5727626"/>
            <a:ext cx="982280" cy="42675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3BB31A3D-1E1A-B34B-BE73-07C69893A614}"/>
              </a:ext>
            </a:extLst>
          </p:cNvPr>
          <p:cNvSpPr/>
          <p:nvPr/>
        </p:nvSpPr>
        <p:spPr>
          <a:xfrm>
            <a:off x="831959" y="5988805"/>
            <a:ext cx="39078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effectLst/>
              </a:rPr>
              <a:t>Kevin Durant</a:t>
            </a:r>
          </a:p>
        </p:txBody>
      </p:sp>
    </p:spTree>
    <p:extLst>
      <p:ext uri="{BB962C8B-B14F-4D97-AF65-F5344CB8AC3E}">
        <p14:creationId xmlns:p14="http://schemas.microsoft.com/office/powerpoint/2010/main" val="3875069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5F077CBF-073C-FD45-B689-858E53E5D3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301" y="5767990"/>
            <a:ext cx="1816100" cy="787400"/>
          </a:xfrm>
          <a:prstGeom prst="rect">
            <a:avLst/>
          </a:prstGeom>
        </p:spPr>
      </p:pic>
      <p:pic>
        <p:nvPicPr>
          <p:cNvPr id="8" name="Picture 7" descr="Shape, arrow&#10;&#10;Description automatically generated">
            <a:extLst>
              <a:ext uri="{FF2B5EF4-FFF2-40B4-BE49-F238E27FC236}">
                <a16:creationId xmlns:a16="http://schemas.microsoft.com/office/drawing/2014/main" id="{CFD032CC-EC2F-9742-982E-04B1DCEB9B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2704" t="32116" r="15149" b="34868"/>
          <a:stretch/>
        </p:blipFill>
        <p:spPr>
          <a:xfrm>
            <a:off x="0" y="0"/>
            <a:ext cx="2377779" cy="108813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B7D9A04-BCD3-0E4A-98AA-5964479802B5}"/>
              </a:ext>
            </a:extLst>
          </p:cNvPr>
          <p:cNvSpPr/>
          <p:nvPr/>
        </p:nvSpPr>
        <p:spPr>
          <a:xfrm>
            <a:off x="1693672" y="333017"/>
            <a:ext cx="385741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C2BB1C-C6BA-CB48-AC02-6D8B274B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9413" y="426786"/>
            <a:ext cx="1667662" cy="982809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924C3AC-931F-7743-B34B-44E86E7CD8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548" y="2009802"/>
            <a:ext cx="4581714" cy="4246584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0E649250-0A27-E341-BDB0-51B4FD88F6F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65684" y="2009803"/>
            <a:ext cx="5943763" cy="3758187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ABE5168-1A23-8E4B-B881-5279D34083D2}"/>
              </a:ext>
            </a:extLst>
          </p:cNvPr>
          <p:cNvSpPr/>
          <p:nvPr/>
        </p:nvSpPr>
        <p:spPr>
          <a:xfrm>
            <a:off x="5103775" y="3176059"/>
            <a:ext cx="584200" cy="11759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1C6B41-122D-0C4B-80A1-3F41460B219A}"/>
              </a:ext>
            </a:extLst>
          </p:cNvPr>
          <p:cNvSpPr txBox="1"/>
          <p:nvPr/>
        </p:nvSpPr>
        <p:spPr>
          <a:xfrm>
            <a:off x="6263104" y="1409595"/>
            <a:ext cx="44429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HIGHEST ASSOCIATION! HIS NAME ITSELF!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81BB49-6889-9A47-BC15-28AAF0E6B222}"/>
              </a:ext>
            </a:extLst>
          </p:cNvPr>
          <p:cNvCxnSpPr>
            <a:cxnSpLocks/>
          </p:cNvCxnSpPr>
          <p:nvPr/>
        </p:nvCxnSpPr>
        <p:spPr>
          <a:xfrm flipH="1">
            <a:off x="5432788" y="1760078"/>
            <a:ext cx="663212" cy="1252466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E4FA258-6037-7548-8561-9EC81FBE3DD8}"/>
              </a:ext>
            </a:extLst>
          </p:cNvPr>
          <p:cNvSpPr/>
          <p:nvPr/>
        </p:nvSpPr>
        <p:spPr>
          <a:xfrm>
            <a:off x="754434" y="6063318"/>
            <a:ext cx="409394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4"/>
                </a:solidFill>
                <a:effectLst/>
              </a:rPr>
              <a:t>Lebron James</a:t>
            </a:r>
          </a:p>
        </p:txBody>
      </p:sp>
    </p:spTree>
    <p:extLst>
      <p:ext uri="{BB962C8B-B14F-4D97-AF65-F5344CB8AC3E}">
        <p14:creationId xmlns:p14="http://schemas.microsoft.com/office/powerpoint/2010/main" val="567211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412</Words>
  <Application>Microsoft Macintosh PowerPoint</Application>
  <PresentationFormat>Widescreen</PresentationFormat>
  <Paragraphs>77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Mihir Sachdeva</dc:creator>
  <cp:lastModifiedBy>Mihir Sachdeva</cp:lastModifiedBy>
  <cp:revision>2</cp:revision>
  <dcterms:created xsi:type="dcterms:W3CDTF">2022-03-14T00:52:30Z</dcterms:created>
  <dcterms:modified xsi:type="dcterms:W3CDTF">2022-03-14T03:51:19Z</dcterms:modified>
</cp:coreProperties>
</file>

<file path=docProps/thumbnail.jpeg>
</file>